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7"/>
  </p:notesMasterIdLst>
  <p:handoutMasterIdLst>
    <p:handoutMasterId r:id="rId38"/>
  </p:handoutMasterIdLst>
  <p:sldIdLst>
    <p:sldId id="368" r:id="rId2"/>
    <p:sldId id="377" r:id="rId3"/>
    <p:sldId id="376" r:id="rId4"/>
    <p:sldId id="378" r:id="rId5"/>
    <p:sldId id="379" r:id="rId6"/>
    <p:sldId id="380" r:id="rId7"/>
    <p:sldId id="381" r:id="rId8"/>
    <p:sldId id="390" r:id="rId9"/>
    <p:sldId id="389" r:id="rId10"/>
    <p:sldId id="383" r:id="rId11"/>
    <p:sldId id="401" r:id="rId12"/>
    <p:sldId id="384" r:id="rId13"/>
    <p:sldId id="385" r:id="rId14"/>
    <p:sldId id="369" r:id="rId15"/>
    <p:sldId id="386" r:id="rId16"/>
    <p:sldId id="372" r:id="rId17"/>
    <p:sldId id="402" r:id="rId18"/>
    <p:sldId id="388" r:id="rId19"/>
    <p:sldId id="387" r:id="rId20"/>
    <p:sldId id="391" r:id="rId21"/>
    <p:sldId id="392" r:id="rId22"/>
    <p:sldId id="393" r:id="rId23"/>
    <p:sldId id="394" r:id="rId24"/>
    <p:sldId id="403" r:id="rId25"/>
    <p:sldId id="395" r:id="rId26"/>
    <p:sldId id="396" r:id="rId27"/>
    <p:sldId id="397" r:id="rId28"/>
    <p:sldId id="398" r:id="rId29"/>
    <p:sldId id="399" r:id="rId30"/>
    <p:sldId id="400" r:id="rId31"/>
    <p:sldId id="405" r:id="rId32"/>
    <p:sldId id="404" r:id="rId33"/>
    <p:sldId id="406" r:id="rId34"/>
    <p:sldId id="407" r:id="rId35"/>
    <p:sldId id="408" r:id="rId3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A856"/>
    <a:srgbClr val="007212"/>
    <a:srgbClr val="002F52"/>
    <a:srgbClr val="0048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>
  <p:normalViewPr>
    <p:restoredLeft sz="12649"/>
    <p:restoredTop sz="93074" autoAdjust="0"/>
  </p:normalViewPr>
  <p:slideViewPr>
    <p:cSldViewPr snapToGrid="0">
      <p:cViewPr>
        <p:scale>
          <a:sx n="81" d="100"/>
          <a:sy n="81" d="100"/>
        </p:scale>
        <p:origin x="2360" y="4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notesMaster" Target="notesMasters/notesMaster1.xml"/><Relationship Id="rId38" Type="http://schemas.openxmlformats.org/officeDocument/2006/relationships/handoutMaster" Target="handoutMasters/handoutMaster1.xml"/><Relationship Id="rId39" Type="http://schemas.openxmlformats.org/officeDocument/2006/relationships/presProps" Target="presProps.xml"/><Relationship Id="rId40" Type="http://schemas.openxmlformats.org/officeDocument/2006/relationships/viewProps" Target="viewProps.xml"/><Relationship Id="rId41" Type="http://schemas.openxmlformats.org/officeDocument/2006/relationships/theme" Target="theme/theme1.xml"/><Relationship Id="rId4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dirty="0" smtClean="0">
                <a:latin typeface="Palatino Linotype"/>
                <a:ea typeface="+mn-ea"/>
                <a:cs typeface="Palatino Linotype"/>
              </a:defRPr>
            </a:lvl1pPr>
          </a:lstStyle>
          <a:p>
            <a:pPr>
              <a:defRPr/>
            </a:pPr>
            <a:r>
              <a:rPr lang="en-US"/>
              <a:t>Gerald R. Ford School of Public Policy</a:t>
            </a:r>
          </a:p>
          <a:p>
            <a:pPr>
              <a:defRPr/>
            </a:pPr>
            <a:r>
              <a:rPr lang="en-US"/>
              <a:t>University of Michigan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Palatino Linotype" pitchFamily="16" charset="0"/>
                <a:ea typeface="Palatino Linotype" pitchFamily="16" charset="0"/>
                <a:cs typeface="Palatino Linotype" pitchFamily="16" charset="0"/>
              </a:defRPr>
            </a:lvl1pPr>
          </a:lstStyle>
          <a:p>
            <a:fld id="{4AA66347-1705-604F-BA79-6BEC32AA6CF3}" type="datetimeFigureOut">
              <a:rPr lang="en-US"/>
              <a:pPr/>
              <a:t>4/6/17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dirty="0">
                <a:latin typeface="Palatino Linotype"/>
                <a:ea typeface="+mn-ea"/>
                <a:cs typeface="Palatino Linotype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Palatino Linotype" pitchFamily="16" charset="0"/>
                <a:ea typeface="Palatino Linotype" pitchFamily="16" charset="0"/>
                <a:cs typeface="Palatino Linotype" pitchFamily="16" charset="0"/>
              </a:defRPr>
            </a:lvl1pPr>
          </a:lstStyle>
          <a:p>
            <a:fld id="{5E9AA51F-A2E3-9341-B2CB-1728D4E505E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31580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dirty="0" smtClean="0">
                <a:latin typeface="Palatino Linotype"/>
                <a:ea typeface="+mn-ea"/>
                <a:cs typeface="Palatino Linotype"/>
              </a:defRPr>
            </a:lvl1pPr>
          </a:lstStyle>
          <a:p>
            <a:pPr>
              <a:defRPr/>
            </a:pPr>
            <a:r>
              <a:rPr lang="en-US"/>
              <a:t>Gerald R. Ford School of Public Policy</a:t>
            </a:r>
          </a:p>
          <a:p>
            <a:pPr>
              <a:defRPr/>
            </a:pPr>
            <a:r>
              <a:rPr lang="en-US"/>
              <a:t>University of Michigan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Palatino Linotype" pitchFamily="16" charset="0"/>
                <a:ea typeface="Palatino Linotype" pitchFamily="16" charset="0"/>
                <a:cs typeface="Palatino Linotype" pitchFamily="16" charset="0"/>
              </a:defRPr>
            </a:lvl1pPr>
          </a:lstStyle>
          <a:p>
            <a:fld id="{831D5D12-A136-8C42-B19C-727A26E1A954}" type="datetimeFigureOut">
              <a:rPr lang="en-US"/>
              <a:pPr/>
              <a:t>4/6/17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dirty="0">
                <a:latin typeface="Palatino Linotype"/>
                <a:ea typeface="+mn-ea"/>
                <a:cs typeface="Palatino Linotype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Palatino Linotype" pitchFamily="16" charset="0"/>
                <a:ea typeface="Palatino Linotype" pitchFamily="16" charset="0"/>
                <a:cs typeface="Palatino Linotype" pitchFamily="16" charset="0"/>
              </a:defRPr>
            </a:lvl1pPr>
          </a:lstStyle>
          <a:p>
            <a:fld id="{D0EC86D2-705E-4E4C-92F1-3F60E1FEA1F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52399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Palatino Linotype"/>
        <a:ea typeface="ＭＳ Ｐゴシック" charset="-128"/>
        <a:cs typeface="Palatino Linotype"/>
      </a:defRPr>
    </a:lvl1pPr>
    <a:lvl2pPr marL="457200" algn="l" defTabSz="457200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Palatino Linotype"/>
        <a:ea typeface="ＭＳ Ｐゴシック" charset="-128"/>
        <a:cs typeface="Palatino Linotype"/>
      </a:defRPr>
    </a:lvl2pPr>
    <a:lvl3pPr marL="914400" algn="l" defTabSz="457200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Palatino Linotype"/>
        <a:ea typeface="ＭＳ Ｐゴシック" charset="-128"/>
        <a:cs typeface="Palatino Linotype"/>
      </a:defRPr>
    </a:lvl3pPr>
    <a:lvl4pPr marL="1371600" algn="l" defTabSz="457200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Palatino Linotype"/>
        <a:ea typeface="ＭＳ Ｐゴシック" charset="-128"/>
        <a:cs typeface="Palatino Linotype"/>
      </a:defRPr>
    </a:lvl4pPr>
    <a:lvl5pPr marL="1828800" algn="l" defTabSz="457200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Palatino Linotype"/>
        <a:ea typeface="ＭＳ Ｐゴシック" charset="-128"/>
        <a:cs typeface="Palatino Linotype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europa.eu</a:t>
            </a:r>
            <a:r>
              <a:rPr lang="en-US" dirty="0" smtClean="0"/>
              <a:t>/</a:t>
            </a:r>
            <a:r>
              <a:rPr lang="en-US" dirty="0" err="1" smtClean="0"/>
              <a:t>european</a:t>
            </a:r>
            <a:r>
              <a:rPr lang="en-US" dirty="0" smtClean="0"/>
              <a:t>-union/about-</a:t>
            </a:r>
            <a:r>
              <a:rPr lang="en-US" dirty="0" err="1" smtClean="0"/>
              <a:t>eu</a:t>
            </a:r>
            <a:r>
              <a:rPr lang="en-US" dirty="0" smtClean="0"/>
              <a:t>/money/</a:t>
            </a:r>
            <a:r>
              <a:rPr lang="en-US" dirty="0" err="1" smtClean="0"/>
              <a:t>euro_en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096313-70D5-BA4B-A494-33F5515BDC0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0405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Source</a:t>
            </a:r>
            <a:r>
              <a:rPr lang="en-US" smtClean="0"/>
              <a:t>:</a:t>
            </a:r>
            <a:r>
              <a:rPr lang="en-US" baseline="0" smtClean="0"/>
              <a:t>  Wikipedia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EC86D2-705E-4E4C-92F1-3F60E1FEA1FD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1534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Source:  </a:t>
            </a:r>
            <a:r>
              <a:rPr lang="en-US" sz="1100" kern="1200" dirty="0" smtClean="0">
                <a:solidFill>
                  <a:schemeClr val="tx1"/>
                </a:solidFill>
                <a:effectLst/>
                <a:latin typeface="Palatino Linotype"/>
                <a:ea typeface="ＭＳ Ｐゴシック" charset="-128"/>
                <a:cs typeface="Palatino Linotype"/>
              </a:rPr>
              <a:t>David N. F. Bell</a:t>
            </a:r>
            <a:r>
              <a:rPr lang="en-US" dirty="0" smtClean="0"/>
              <a:t>, “</a:t>
            </a:r>
            <a:r>
              <a:rPr lang="en-US" sz="1100" b="0" kern="1200" dirty="0" smtClean="0">
                <a:solidFill>
                  <a:schemeClr val="tx1"/>
                </a:solidFill>
                <a:effectLst/>
                <a:latin typeface="Palatino Linotype"/>
                <a:ea typeface="ＭＳ Ｐゴシック" charset="-128"/>
                <a:cs typeface="Palatino Linotype"/>
              </a:rPr>
              <a:t>Regional aid policies after Brexit</a:t>
            </a:r>
            <a:r>
              <a:rPr lang="en-US" sz="1100" b="1" kern="1200" dirty="0" smtClean="0">
                <a:solidFill>
                  <a:schemeClr val="tx1"/>
                </a:solidFill>
                <a:effectLst/>
                <a:latin typeface="Palatino Linotype"/>
                <a:ea typeface="ＭＳ Ｐゴシック" charset="-128"/>
                <a:cs typeface="Palatino Linotype"/>
              </a:rPr>
              <a:t>,” in </a:t>
            </a:r>
            <a:r>
              <a:rPr lang="en-US" sz="1100" i="1" kern="1200" dirty="0" smtClean="0">
                <a:solidFill>
                  <a:schemeClr val="tx1"/>
                </a:solidFill>
                <a:effectLst/>
                <a:latin typeface="Palatino Linotype"/>
                <a:ea typeface="ＭＳ Ｐゴシック" charset="-128"/>
                <a:cs typeface="Palatino Linotype"/>
              </a:rPr>
              <a:t>Oxford Review of Economic Policy</a:t>
            </a:r>
            <a:r>
              <a:rPr lang="en-US" sz="1100" kern="1200" dirty="0" smtClean="0">
                <a:solidFill>
                  <a:schemeClr val="tx1"/>
                </a:solidFill>
                <a:effectLst/>
                <a:latin typeface="Palatino Linotype"/>
                <a:ea typeface="ＭＳ Ｐゴシック" charset="-128"/>
                <a:cs typeface="Palatino Linotype"/>
              </a:rPr>
              <a:t>, Volume 33, Number S1, 2017, pp. S91–S104.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EC86D2-705E-4E4C-92F1-3F60E1FEA1FD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8761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Source:</a:t>
            </a:r>
            <a:r>
              <a:rPr lang="en-US" baseline="0" dirty="0" smtClean="0"/>
              <a:t>  Wikipedia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EC86D2-705E-4E4C-92F1-3F60E1FEA1FD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1207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Source</a:t>
            </a:r>
            <a:r>
              <a:rPr lang="en-US" smtClean="0"/>
              <a:t>:</a:t>
            </a:r>
            <a:r>
              <a:rPr lang="en-US" baseline="0" smtClean="0"/>
              <a:t>  Wikipedia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EC86D2-705E-4E4C-92F1-3F60E1FEA1FD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8337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Source:  Swati </a:t>
            </a:r>
            <a:r>
              <a:rPr lang="en-US" dirty="0" err="1" smtClean="0"/>
              <a:t>Dhingra</a:t>
            </a:r>
            <a:r>
              <a:rPr lang="en-US" dirty="0" smtClean="0"/>
              <a:t>, </a:t>
            </a:r>
            <a:r>
              <a:rPr lang="en-US" dirty="0" err="1" smtClean="0"/>
              <a:t>Gianmarco</a:t>
            </a:r>
            <a:r>
              <a:rPr lang="en-US" dirty="0" smtClean="0"/>
              <a:t> </a:t>
            </a:r>
            <a:r>
              <a:rPr lang="en-US" dirty="0" err="1" smtClean="0"/>
              <a:t>Ottaviano</a:t>
            </a:r>
            <a:r>
              <a:rPr lang="en-US" dirty="0" smtClean="0"/>
              <a:t>, Thomas Sampson and John Van Reenen, </a:t>
            </a:r>
            <a:r>
              <a:rPr lang="en-US" b="0" dirty="0" smtClean="0"/>
              <a:t>The consequences of Brexit for UK trade and living standards,</a:t>
            </a:r>
            <a:r>
              <a:rPr lang="en-US" b="0" baseline="0" dirty="0" smtClean="0"/>
              <a:t> Centre for Economic Performance, London School of Economics, Paper Brexit02, not dated.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EC86D2-705E-4E4C-92F1-3F60E1FEA1FD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001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EC86D2-705E-4E4C-92F1-3F60E1FEA1FD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419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1219200"/>
            <a:ext cx="6705600" cy="1323439"/>
          </a:xfrm>
        </p:spPr>
        <p:txBody>
          <a:bodyPr>
            <a:spAutoFit/>
          </a:bodyPr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2600" y="2844224"/>
            <a:ext cx="6705600" cy="584776"/>
          </a:xfrm>
        </p:spPr>
        <p:txBody>
          <a:bodyPr/>
          <a:lstStyle>
            <a:lvl1pPr marL="0" indent="0" algn="l">
              <a:buNone/>
              <a:defRPr b="0" i="1">
                <a:solidFill>
                  <a:srgbClr val="002F52"/>
                </a:solidFill>
                <a:latin typeface="Palatino Linotype"/>
                <a:cs typeface="Palatino Linotype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2DB58BF-0238-3F4F-8BA7-21C649890D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7800" y="609600"/>
            <a:ext cx="5029200" cy="55165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4BB5920-6679-BF41-B08A-9584B22101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934DB79-9026-674A-8CB3-9EAE7ABF02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999" y="4406900"/>
            <a:ext cx="6970714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3999" y="3886200"/>
            <a:ext cx="6970713" cy="400110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002F5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E6B502E-8220-0E45-A607-89882E7191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800" y="2743200"/>
            <a:ext cx="3505200" cy="3382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2743200"/>
            <a:ext cx="3505200" cy="3382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EF12FFB-A18C-3840-85CB-E62EB7E864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800" y="1535113"/>
            <a:ext cx="3049588" cy="830997"/>
          </a:xfrm>
        </p:spPr>
        <p:txBody>
          <a:bodyPr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800" y="2447465"/>
            <a:ext cx="3049588" cy="36786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830997"/>
          </a:xfrm>
        </p:spPr>
        <p:txBody>
          <a:bodyPr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7465"/>
            <a:ext cx="4041775" cy="36786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F929865-FE12-2F45-8BED-9DCF4942AF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9FA015E-868B-B341-95D9-0FA327E2FC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7A830AA-CAC2-8443-BECC-E3B2EC33C6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54049"/>
            <a:ext cx="20177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654049"/>
            <a:ext cx="5111750" cy="27761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7800" y="1816100"/>
            <a:ext cx="2017713" cy="45085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436AB29-9E45-A142-B4B0-C024F442E5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F8BC640-4201-D944-B7D0-20CEF8837E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emf"/><Relationship Id="rId14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 descr="wordmark.eps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6761163" y="146050"/>
            <a:ext cx="1925637" cy="23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1447800" y="1320800"/>
            <a:ext cx="7239000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447800" y="2592388"/>
            <a:ext cx="723900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Rectangle 16"/>
          <p:cNvSpPr/>
          <p:nvPr/>
        </p:nvSpPr>
        <p:spPr>
          <a:xfrm rot="16200000">
            <a:off x="-2255520" y="3383280"/>
            <a:ext cx="6858001" cy="91438"/>
          </a:xfrm>
          <a:prstGeom prst="rect">
            <a:avLst/>
          </a:prstGeom>
          <a:solidFill>
            <a:srgbClr val="002F52"/>
          </a:solidFill>
          <a:ln>
            <a:noFill/>
          </a:ln>
          <a:effectLst>
            <a:innerShdw blurRad="63500" dist="50800" dir="13500000">
              <a:srgbClr val="E3A856">
                <a:alpha val="50000"/>
              </a:srgb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Rectangle 17"/>
          <p:cNvSpPr/>
          <p:nvPr/>
        </p:nvSpPr>
        <p:spPr>
          <a:xfrm rot="16200000">
            <a:off x="-2324100" y="3406775"/>
            <a:ext cx="6858000" cy="44450"/>
          </a:xfrm>
          <a:prstGeom prst="rect">
            <a:avLst/>
          </a:prstGeom>
          <a:solidFill>
            <a:srgbClr val="E3A85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3" name="TextBox 19"/>
          <p:cNvSpPr txBox="1">
            <a:spLocks noChangeArrowheads="1"/>
          </p:cNvSpPr>
          <p:nvPr/>
        </p:nvSpPr>
        <p:spPr bwMode="auto">
          <a:xfrm>
            <a:off x="6400800" y="6400800"/>
            <a:ext cx="2286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en-US" sz="1200">
                <a:solidFill>
                  <a:srgbClr val="002F52"/>
                </a:solidFill>
                <a:latin typeface="Palatino Linotype" pitchFamily="16" charset="0"/>
                <a:ea typeface="Palatino Linotype" pitchFamily="16" charset="0"/>
                <a:cs typeface="Palatino Linotype" pitchFamily="16" charset="0"/>
              </a:rPr>
              <a:t>www.fordschool.umich.edu</a:t>
            </a:r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400" y="6230938"/>
            <a:ext cx="838200" cy="3079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002F52"/>
                </a:solidFill>
                <a:latin typeface="Palatino Linotype" pitchFamily="16" charset="0"/>
                <a:ea typeface="Palatino Linotype" pitchFamily="16" charset="0"/>
                <a:cs typeface="Palatino Linotype" pitchFamily="16" charset="0"/>
              </a:defRPr>
            </a:lvl1pPr>
          </a:lstStyle>
          <a:p>
            <a:fld id="{F8B8C109-74AB-CD4E-9842-A6AE79242E6A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5" name="Picture 3" descr="ford-school_blue-vertical.eps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152400" y="381000"/>
            <a:ext cx="7366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hf hdr="0" ftr="0" dt="0"/>
  <p:txStyles>
    <p:titleStyle>
      <a:lvl1pPr algn="l" defTabSz="457200" rtl="0" fontAlgn="base">
        <a:spcBef>
          <a:spcPct val="0"/>
        </a:spcBef>
        <a:spcAft>
          <a:spcPct val="0"/>
        </a:spcAft>
        <a:defRPr sz="4000" b="1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1pPr>
      <a:lvl2pPr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2pPr>
      <a:lvl3pPr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3pPr>
      <a:lvl4pPr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4pPr>
      <a:lvl5pPr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8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9999" y="1066800"/>
            <a:ext cx="7667625" cy="646331"/>
          </a:xfrm>
        </p:spPr>
        <p:txBody>
          <a:bodyPr/>
          <a:lstStyle/>
          <a:p>
            <a:pPr algn="ctr"/>
            <a:r>
              <a:rPr lang="en-US" sz="3600" dirty="0" smtClean="0"/>
              <a:t>Brexit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76400" y="2458419"/>
            <a:ext cx="6705600" cy="1175706"/>
          </a:xfrm>
        </p:spPr>
        <p:txBody>
          <a:bodyPr/>
          <a:lstStyle/>
          <a:p>
            <a:pPr algn="ctr"/>
            <a:r>
              <a:rPr lang="en-US" dirty="0" smtClean="0"/>
              <a:t>Alan V. Deardorff</a:t>
            </a:r>
          </a:p>
          <a:p>
            <a:pPr algn="ctr"/>
            <a:r>
              <a:rPr lang="en-US" dirty="0" smtClean="0"/>
              <a:t>University of Michigan</a:t>
            </a:r>
          </a:p>
        </p:txBody>
      </p:sp>
      <p:sp>
        <p:nvSpPr>
          <p:cNvPr id="5" name="Subtitle 2"/>
          <p:cNvSpPr txBox="1">
            <a:spLocks/>
          </p:cNvSpPr>
          <p:nvPr/>
        </p:nvSpPr>
        <p:spPr bwMode="auto">
          <a:xfrm>
            <a:off x="1500751" y="4528966"/>
            <a:ext cx="7157429" cy="1348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0" indent="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b="0" i="1" kern="1200">
                <a:solidFill>
                  <a:srgbClr val="002F52"/>
                </a:solidFill>
                <a:latin typeface="Palatino Linotype"/>
                <a:ea typeface="ＭＳ Ｐゴシック" charset="-128"/>
                <a:cs typeface="Palatino Linotype"/>
              </a:defRPr>
            </a:lvl1pPr>
            <a:lvl2pPr marL="45720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Palatino Linotype"/>
                <a:ea typeface="ＭＳ Ｐゴシック" charset="-128"/>
                <a:cs typeface="Palatino Linotype"/>
              </a:defRPr>
            </a:lvl2pPr>
            <a:lvl3pPr marL="91440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Palatino Linotype"/>
                <a:ea typeface="ＭＳ Ｐゴシック" charset="-128"/>
                <a:cs typeface="Palatino Linotype"/>
              </a:defRPr>
            </a:lvl3pPr>
            <a:lvl4pPr marL="137160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Palatino Linotype"/>
                <a:ea typeface="ＭＳ Ｐゴシック" charset="-128"/>
                <a:cs typeface="Palatino Linotype"/>
              </a:defRPr>
            </a:lvl4pPr>
            <a:lvl5pPr marL="182880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Palatino Linotype"/>
                <a:ea typeface="ＭＳ Ｐゴシック" charset="-128"/>
                <a:cs typeface="Palatino Linotype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i="0" dirty="0" smtClean="0"/>
              <a:t>For presentation at </a:t>
            </a:r>
            <a:r>
              <a:rPr lang="en-US" sz="2400" i="0" dirty="0" smtClean="0"/>
              <a:t>Adult Learning Institute</a:t>
            </a:r>
          </a:p>
          <a:p>
            <a:pPr algn="ctr"/>
            <a:r>
              <a:rPr lang="en-US" sz="2400" i="0" dirty="0" smtClean="0"/>
              <a:t>Oakland Community College</a:t>
            </a:r>
            <a:endParaRPr lang="en-US" sz="2400" i="0" dirty="0" smtClean="0"/>
          </a:p>
          <a:p>
            <a:pPr algn="ctr"/>
            <a:r>
              <a:rPr lang="en-US" sz="2400" i="0" dirty="0" smtClean="0"/>
              <a:t>April </a:t>
            </a:r>
            <a:r>
              <a:rPr lang="en-US" sz="2400" i="0" dirty="0" smtClean="0"/>
              <a:t>11, </a:t>
            </a:r>
            <a:r>
              <a:rPr lang="en-US" sz="2400" i="0" dirty="0" smtClean="0"/>
              <a:t>2017</a:t>
            </a:r>
            <a:endParaRPr lang="en-US" sz="2400" i="0" dirty="0"/>
          </a:p>
        </p:txBody>
      </p:sp>
    </p:spTree>
    <p:extLst>
      <p:ext uri="{BB962C8B-B14F-4D97-AF65-F5344CB8AC3E}">
        <p14:creationId xmlns:p14="http://schemas.microsoft.com/office/powerpoint/2010/main" val="1166608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2830" y="601272"/>
            <a:ext cx="7239000" cy="1127125"/>
          </a:xfrm>
        </p:spPr>
        <p:txBody>
          <a:bodyPr/>
          <a:lstStyle/>
          <a:p>
            <a:r>
              <a:rPr lang="en-US" dirty="0" smtClean="0"/>
              <a:t>The Euro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7859" y="1648009"/>
            <a:ext cx="7239000" cy="5262979"/>
          </a:xfrm>
        </p:spPr>
        <p:txBody>
          <a:bodyPr/>
          <a:lstStyle/>
          <a:p>
            <a:r>
              <a:rPr lang="en-US" dirty="0" smtClean="0"/>
              <a:t>EU does </a:t>
            </a:r>
            <a:r>
              <a:rPr lang="en-US" u="sng" dirty="0" smtClean="0"/>
              <a:t>not</a:t>
            </a:r>
            <a:r>
              <a:rPr lang="en-US" dirty="0" smtClean="0"/>
              <a:t> require a common currency</a:t>
            </a:r>
          </a:p>
          <a:p>
            <a:r>
              <a:rPr lang="en-US" dirty="0" smtClean="0"/>
              <a:t>The common currency, the euro, was adopted 1999</a:t>
            </a:r>
          </a:p>
          <a:p>
            <a:r>
              <a:rPr lang="en-US" dirty="0" smtClean="0"/>
              <a:t>The Eurozone does </a:t>
            </a:r>
            <a:r>
              <a:rPr lang="en-US" u="sng" dirty="0" smtClean="0"/>
              <a:t>not</a:t>
            </a:r>
            <a:r>
              <a:rPr lang="en-US" dirty="0" smtClean="0"/>
              <a:t> include</a:t>
            </a:r>
          </a:p>
          <a:p>
            <a:pPr lvl="1"/>
            <a:r>
              <a:rPr lang="en-US" dirty="0" smtClean="0"/>
              <a:t>The United Kingdom</a:t>
            </a:r>
          </a:p>
          <a:p>
            <a:pPr lvl="1"/>
            <a:r>
              <a:rPr lang="en-US" dirty="0" smtClean="0"/>
              <a:t>Denmark</a:t>
            </a:r>
          </a:p>
          <a:p>
            <a:pPr lvl="1"/>
            <a:r>
              <a:rPr lang="en-US" dirty="0" smtClean="0"/>
              <a:t>Sweden</a:t>
            </a:r>
          </a:p>
          <a:p>
            <a:pPr lvl="1"/>
            <a:r>
              <a:rPr lang="en-US" dirty="0" smtClean="0"/>
              <a:t>Some other recent entrants, so far</a:t>
            </a:r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181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2830" y="601272"/>
            <a:ext cx="7239000" cy="1127125"/>
          </a:xfrm>
        </p:spPr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7859" y="1648009"/>
            <a:ext cx="7239000" cy="2948499"/>
          </a:xfrm>
        </p:spPr>
        <p:txBody>
          <a:bodyPr/>
          <a:lstStyle/>
          <a:p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European Union</a:t>
            </a:r>
          </a:p>
          <a:p>
            <a:r>
              <a:rPr lang="en-US" dirty="0" smtClean="0"/>
              <a:t>The referendum and its aftermath</a:t>
            </a:r>
          </a:p>
          <a:p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Issues to be negotiated</a:t>
            </a:r>
          </a:p>
          <a:p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Options</a:t>
            </a:r>
          </a:p>
          <a:p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Other problems to be addressed</a:t>
            </a:r>
            <a:endParaRPr lang="en-US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FFC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27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2830" y="601272"/>
            <a:ext cx="7239000" cy="1127125"/>
          </a:xfrm>
        </p:spPr>
        <p:txBody>
          <a:bodyPr/>
          <a:lstStyle/>
          <a:p>
            <a:r>
              <a:rPr lang="en-US" dirty="0" smtClean="0"/>
              <a:t>The Referendum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7859" y="1648010"/>
            <a:ext cx="7239000" cy="5287601"/>
          </a:xfrm>
        </p:spPr>
        <p:txBody>
          <a:bodyPr/>
          <a:lstStyle/>
          <a:p>
            <a:r>
              <a:rPr lang="en-US" dirty="0" smtClean="0"/>
              <a:t>Held June 23, 2016</a:t>
            </a:r>
          </a:p>
          <a:p>
            <a:r>
              <a:rPr lang="en-US" dirty="0" smtClean="0"/>
              <a:t>Why?  Unhappiness with UK membership in EU</a:t>
            </a:r>
          </a:p>
          <a:p>
            <a:pPr lvl="1"/>
            <a:r>
              <a:rPr lang="en-US" dirty="0" smtClean="0"/>
              <a:t>Migration</a:t>
            </a:r>
          </a:p>
          <a:p>
            <a:pPr lvl="1"/>
            <a:r>
              <a:rPr lang="en-US" dirty="0" smtClean="0"/>
              <a:t>Regulations set by Brussels</a:t>
            </a:r>
          </a:p>
          <a:p>
            <a:pPr lvl="1"/>
            <a:r>
              <a:rPr lang="en-US" dirty="0" smtClean="0"/>
              <a:t>Distrust of “elites” and “experts”</a:t>
            </a:r>
          </a:p>
          <a:p>
            <a:r>
              <a:rPr lang="en-US" u="sng" dirty="0" smtClean="0"/>
              <a:t>Not</a:t>
            </a:r>
            <a:r>
              <a:rPr lang="en-US" dirty="0" smtClean="0"/>
              <a:t> unhappy with trade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08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2830" y="601272"/>
            <a:ext cx="7239000" cy="1127125"/>
          </a:xfrm>
        </p:spPr>
        <p:txBody>
          <a:bodyPr/>
          <a:lstStyle/>
          <a:p>
            <a:r>
              <a:rPr lang="en-US" dirty="0" smtClean="0"/>
              <a:t>The Referendum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7859" y="1648010"/>
            <a:ext cx="7239000" cy="4770537"/>
          </a:xfrm>
        </p:spPr>
        <p:txBody>
          <a:bodyPr/>
          <a:lstStyle/>
          <a:p>
            <a:r>
              <a:rPr lang="en-US" dirty="0" smtClean="0"/>
              <a:t>PM Cameron held referendum expecting “Remain” to win</a:t>
            </a:r>
          </a:p>
          <a:p>
            <a:r>
              <a:rPr lang="en-US" dirty="0" smtClean="0"/>
              <a:t>It didn’t!</a:t>
            </a:r>
          </a:p>
          <a:p>
            <a:r>
              <a:rPr lang="en-US" dirty="0" smtClean="0"/>
              <a:t>The vote:</a:t>
            </a:r>
          </a:p>
          <a:p>
            <a:pPr lvl="1"/>
            <a:r>
              <a:rPr lang="en-US" dirty="0" smtClean="0"/>
              <a:t>Leave:  51.9%</a:t>
            </a:r>
          </a:p>
          <a:p>
            <a:pPr lvl="1"/>
            <a:r>
              <a:rPr lang="en-US" dirty="0" smtClean="0"/>
              <a:t>Remain:  48.1%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557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0693" y="0"/>
            <a:ext cx="492261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325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2830" y="601272"/>
            <a:ext cx="7239000" cy="1127125"/>
          </a:xfrm>
        </p:spPr>
        <p:txBody>
          <a:bodyPr/>
          <a:lstStyle/>
          <a:p>
            <a:r>
              <a:rPr lang="en-US" dirty="0" smtClean="0"/>
              <a:t>The Referendum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7859" y="1648010"/>
            <a:ext cx="7239000" cy="6481774"/>
          </a:xfrm>
        </p:spPr>
        <p:txBody>
          <a:bodyPr/>
          <a:lstStyle/>
          <a:p>
            <a:r>
              <a:rPr lang="en-US" dirty="0" smtClean="0"/>
              <a:t>Results of vote</a:t>
            </a:r>
          </a:p>
          <a:p>
            <a:pPr lvl="1"/>
            <a:r>
              <a:rPr lang="en-US" dirty="0" smtClean="0"/>
              <a:t>Cameron stepped down as PM</a:t>
            </a:r>
          </a:p>
          <a:p>
            <a:pPr lvl="1"/>
            <a:r>
              <a:rPr lang="en-US" dirty="0" smtClean="0"/>
              <a:t>Teresa May became PM</a:t>
            </a:r>
          </a:p>
          <a:p>
            <a:pPr lvl="2"/>
            <a:r>
              <a:rPr lang="en-US" dirty="0" smtClean="0"/>
              <a:t>She had favored “Remain”</a:t>
            </a:r>
          </a:p>
          <a:p>
            <a:pPr lvl="2"/>
            <a:r>
              <a:rPr lang="en-US" dirty="0" smtClean="0"/>
              <a:t>But promised to lead UK out of EU</a:t>
            </a:r>
          </a:p>
          <a:p>
            <a:pPr lvl="1"/>
            <a:r>
              <a:rPr lang="en-US" dirty="0" smtClean="0"/>
              <a:t>British currency, the pound, fell to 30-year low</a:t>
            </a:r>
          </a:p>
          <a:p>
            <a:pPr lvl="1"/>
            <a:r>
              <a:rPr lang="en-US" dirty="0" smtClean="0"/>
              <a:t>May did </a:t>
            </a:r>
            <a:r>
              <a:rPr lang="en-US" u="sng" dirty="0" smtClean="0"/>
              <a:t>not</a:t>
            </a:r>
            <a:r>
              <a:rPr lang="en-US" dirty="0" smtClean="0"/>
              <a:t> trigger exit immediately</a:t>
            </a:r>
          </a:p>
          <a:p>
            <a:pPr lvl="1"/>
            <a:r>
              <a:rPr lang="en-US" dirty="0" smtClean="0"/>
              <a:t>On March 29, 2017, invoked Article 50</a:t>
            </a:r>
          </a:p>
          <a:p>
            <a:pPr lvl="1"/>
            <a:r>
              <a:rPr lang="en-US" dirty="0" smtClean="0"/>
              <a:t>This starts 2-year process of negotiation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014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30787"/>
            <a:ext cx="9144000" cy="41964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4891" y="5785326"/>
            <a:ext cx="9158991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From:  </a:t>
            </a:r>
            <a:r>
              <a:rPr lang="en-US" smtClean="0"/>
              <a:t>Economist, April 1, 2017, “</a:t>
            </a:r>
            <a:r>
              <a:rPr lang="en-US" b="1"/>
              <a:t>The two-year countdown to Brexit </a:t>
            </a:r>
            <a:r>
              <a:rPr lang="en-US" b="1"/>
              <a:t>has </a:t>
            </a:r>
            <a:r>
              <a:rPr lang="en-US" b="1" smtClean="0"/>
              <a:t>begun</a:t>
            </a:r>
            <a:r>
              <a:rPr lang="en-US" smtClean="0"/>
              <a:t>”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7923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2830" y="601272"/>
            <a:ext cx="7239000" cy="1127125"/>
          </a:xfrm>
        </p:spPr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7859" y="1648009"/>
            <a:ext cx="7239000" cy="2948499"/>
          </a:xfrm>
        </p:spPr>
        <p:txBody>
          <a:bodyPr/>
          <a:lstStyle/>
          <a:p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European Union</a:t>
            </a:r>
          </a:p>
          <a:p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The referendum and its aftermath</a:t>
            </a:r>
          </a:p>
          <a:p>
            <a:r>
              <a:rPr lang="en-US" dirty="0" smtClean="0"/>
              <a:t>Issues to be negotiated</a:t>
            </a:r>
          </a:p>
          <a:p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Options</a:t>
            </a:r>
          </a:p>
          <a:p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Other problems to be addressed</a:t>
            </a:r>
            <a:endParaRPr lang="en-US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FFC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523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2830" y="601272"/>
            <a:ext cx="7239000" cy="1127125"/>
          </a:xfrm>
        </p:spPr>
        <p:txBody>
          <a:bodyPr/>
          <a:lstStyle/>
          <a:p>
            <a:r>
              <a:rPr lang="en-US" dirty="0" smtClean="0"/>
              <a:t>The Negotiation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7859" y="1648010"/>
            <a:ext cx="7239000" cy="4844403"/>
          </a:xfrm>
        </p:spPr>
        <p:txBody>
          <a:bodyPr/>
          <a:lstStyle/>
          <a:p>
            <a:r>
              <a:rPr lang="en-US" dirty="0" smtClean="0"/>
              <a:t>UK wants</a:t>
            </a:r>
          </a:p>
          <a:p>
            <a:pPr lvl="1"/>
            <a:r>
              <a:rPr lang="en-US" dirty="0" smtClean="0"/>
              <a:t>Free access to the Single Market</a:t>
            </a:r>
          </a:p>
          <a:p>
            <a:pPr lvl="2"/>
            <a:r>
              <a:rPr lang="en-US" dirty="0" smtClean="0"/>
              <a:t>For goods (zero tariffs &amp; NTBs)</a:t>
            </a:r>
          </a:p>
          <a:p>
            <a:pPr lvl="2"/>
            <a:r>
              <a:rPr lang="en-US" dirty="0" smtClean="0"/>
              <a:t>For services (especially financial)</a:t>
            </a:r>
          </a:p>
          <a:p>
            <a:pPr lvl="1"/>
            <a:r>
              <a:rPr lang="en-US" dirty="0" smtClean="0"/>
              <a:t>Freedom to set its own regulations and tariffs</a:t>
            </a:r>
          </a:p>
          <a:p>
            <a:pPr lvl="1"/>
            <a:r>
              <a:rPr lang="en-US" dirty="0" smtClean="0"/>
              <a:t>Freedom to restrict movement of people from EU</a:t>
            </a:r>
          </a:p>
          <a:p>
            <a:pPr lvl="1"/>
            <a:endParaRPr lang="en-US" dirty="0" smtClean="0"/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014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2830" y="601272"/>
            <a:ext cx="7239000" cy="1127125"/>
          </a:xfrm>
        </p:spPr>
        <p:txBody>
          <a:bodyPr/>
          <a:lstStyle/>
          <a:p>
            <a:r>
              <a:rPr lang="en-US" dirty="0" smtClean="0"/>
              <a:t>The Negotiation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7859" y="1648010"/>
            <a:ext cx="7239000" cy="4044184"/>
          </a:xfrm>
        </p:spPr>
        <p:txBody>
          <a:bodyPr/>
          <a:lstStyle/>
          <a:p>
            <a:r>
              <a:rPr lang="en-US" dirty="0" smtClean="0"/>
              <a:t>EU wants</a:t>
            </a:r>
          </a:p>
          <a:p>
            <a:pPr lvl="1"/>
            <a:r>
              <a:rPr lang="en-US" dirty="0" smtClean="0"/>
              <a:t>Free trade with UK</a:t>
            </a:r>
          </a:p>
          <a:p>
            <a:pPr lvl="1"/>
            <a:r>
              <a:rPr lang="en-US" dirty="0" smtClean="0"/>
              <a:t>Free movement of people</a:t>
            </a:r>
          </a:p>
          <a:p>
            <a:pPr lvl="1"/>
            <a:r>
              <a:rPr lang="en-US" dirty="0" smtClean="0"/>
              <a:t>No incentive for other EU members to exit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88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2830" y="601272"/>
            <a:ext cx="7239000" cy="1127125"/>
          </a:xfrm>
        </p:spPr>
        <p:txBody>
          <a:bodyPr/>
          <a:lstStyle/>
          <a:p>
            <a:r>
              <a:rPr lang="en-US" dirty="0" smtClean="0"/>
              <a:t>Brexit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7859" y="1648009"/>
            <a:ext cx="7239000" cy="2751522"/>
          </a:xfrm>
        </p:spPr>
        <p:txBody>
          <a:bodyPr/>
          <a:lstStyle/>
          <a:p>
            <a:r>
              <a:rPr lang="en-US" dirty="0" smtClean="0"/>
              <a:t>Defined:  The exit of the United Kingdom from the European Union</a:t>
            </a:r>
          </a:p>
          <a:p>
            <a:endParaRPr lang="en-US" dirty="0" smtClean="0"/>
          </a:p>
          <a:p>
            <a:r>
              <a:rPr lang="en-US" dirty="0" smtClean="0"/>
              <a:t>What that actually means is now the subject of negotiation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873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2830" y="601272"/>
            <a:ext cx="7239000" cy="1127125"/>
          </a:xfrm>
        </p:spPr>
        <p:txBody>
          <a:bodyPr/>
          <a:lstStyle/>
          <a:p>
            <a:r>
              <a:rPr lang="en-US" dirty="0" smtClean="0"/>
              <a:t>The Negotiation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7859" y="1648010"/>
            <a:ext cx="7239000" cy="4388894"/>
          </a:xfrm>
        </p:spPr>
        <p:txBody>
          <a:bodyPr/>
          <a:lstStyle/>
          <a:p>
            <a:r>
              <a:rPr lang="en-US" dirty="0" smtClean="0"/>
              <a:t>The largest disagreement:</a:t>
            </a:r>
          </a:p>
          <a:p>
            <a:pPr lvl="1"/>
            <a:r>
              <a:rPr lang="en-US" dirty="0" smtClean="0"/>
              <a:t>EU says access to Single Market must include free movement of people</a:t>
            </a:r>
          </a:p>
          <a:p>
            <a:pPr lvl="1"/>
            <a:r>
              <a:rPr lang="en-US" dirty="0" smtClean="0"/>
              <a:t>UK says restricting movement of people is what Leave voters most wanted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10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2830" y="601272"/>
            <a:ext cx="7239000" cy="1127125"/>
          </a:xfrm>
        </p:spPr>
        <p:txBody>
          <a:bodyPr/>
          <a:lstStyle/>
          <a:p>
            <a:r>
              <a:rPr lang="en-US" dirty="0" smtClean="0"/>
              <a:t>The Negotiation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7859" y="1648010"/>
            <a:ext cx="7239000" cy="4795159"/>
          </a:xfrm>
        </p:spPr>
        <p:txBody>
          <a:bodyPr/>
          <a:lstStyle/>
          <a:p>
            <a:r>
              <a:rPr lang="en-US" dirty="0" smtClean="0"/>
              <a:t>Other issues</a:t>
            </a:r>
          </a:p>
          <a:p>
            <a:pPr lvl="1"/>
            <a:r>
              <a:rPr lang="en-US" dirty="0" smtClean="0"/>
              <a:t>The order of negotiations</a:t>
            </a:r>
          </a:p>
          <a:p>
            <a:pPr lvl="2"/>
            <a:r>
              <a:rPr lang="en-US" dirty="0" smtClean="0"/>
              <a:t>EU wants to negotiate divorce first, then market access</a:t>
            </a:r>
          </a:p>
          <a:p>
            <a:pPr lvl="2"/>
            <a:r>
              <a:rPr lang="en-US" dirty="0" smtClean="0"/>
              <a:t>UK wants to negotiate both together</a:t>
            </a:r>
          </a:p>
          <a:p>
            <a:pPr lvl="1"/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12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2830" y="601272"/>
            <a:ext cx="7239000" cy="1127125"/>
          </a:xfrm>
        </p:spPr>
        <p:txBody>
          <a:bodyPr/>
          <a:lstStyle/>
          <a:p>
            <a:r>
              <a:rPr lang="en-US" dirty="0" smtClean="0"/>
              <a:t>The Negotiation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7859" y="1648010"/>
            <a:ext cx="7239000" cy="6469463"/>
          </a:xfrm>
        </p:spPr>
        <p:txBody>
          <a:bodyPr/>
          <a:lstStyle/>
          <a:p>
            <a:r>
              <a:rPr lang="en-US" dirty="0" smtClean="0"/>
              <a:t>Other issues</a:t>
            </a:r>
          </a:p>
          <a:p>
            <a:pPr lvl="1"/>
            <a:r>
              <a:rPr lang="en-US" dirty="0" smtClean="0"/>
              <a:t>The Exit Fee:  How much must UK pay to cover its obligations.  </a:t>
            </a:r>
            <a:r>
              <a:rPr lang="en-US" smtClean="0"/>
              <a:t>EU says UK owes </a:t>
            </a:r>
            <a:r>
              <a:rPr lang="en-US" dirty="0" smtClean="0"/>
              <a:t>€60 billion</a:t>
            </a:r>
          </a:p>
          <a:p>
            <a:pPr lvl="2"/>
            <a:r>
              <a:rPr lang="en-US" dirty="0" smtClean="0"/>
              <a:t>Commitments under </a:t>
            </a:r>
            <a:r>
              <a:rPr lang="en-US" dirty="0"/>
              <a:t>its seven-year budgetary framework</a:t>
            </a:r>
            <a:r>
              <a:rPr lang="en-US" dirty="0"/>
              <a:t> </a:t>
            </a:r>
            <a:endParaRPr lang="en-US" dirty="0" smtClean="0"/>
          </a:p>
          <a:p>
            <a:pPr lvl="2"/>
            <a:r>
              <a:rPr lang="en-US" dirty="0"/>
              <a:t>I</a:t>
            </a:r>
            <a:r>
              <a:rPr lang="en-US" dirty="0" smtClean="0"/>
              <a:t>nvestment </a:t>
            </a:r>
            <a:r>
              <a:rPr lang="en-US" dirty="0"/>
              <a:t>commitments to be executed after Britain leaves the EU in 2019</a:t>
            </a:r>
            <a:r>
              <a:rPr lang="en-US" dirty="0"/>
              <a:t> </a:t>
            </a:r>
            <a:endParaRPr lang="en-US" dirty="0" smtClean="0"/>
          </a:p>
          <a:p>
            <a:pPr lvl="2"/>
            <a:r>
              <a:rPr lang="en-US" dirty="0" smtClean="0"/>
              <a:t>Pensions</a:t>
            </a:r>
          </a:p>
          <a:p>
            <a:pPr lvl="1"/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171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2830" y="601272"/>
            <a:ext cx="7239000" cy="1127125"/>
          </a:xfrm>
        </p:spPr>
        <p:txBody>
          <a:bodyPr/>
          <a:lstStyle/>
          <a:p>
            <a:r>
              <a:rPr lang="en-US" dirty="0" smtClean="0"/>
              <a:t>The Negotiation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7859" y="1648010"/>
            <a:ext cx="7239000" cy="6358664"/>
          </a:xfrm>
        </p:spPr>
        <p:txBody>
          <a:bodyPr/>
          <a:lstStyle/>
          <a:p>
            <a:r>
              <a:rPr lang="en-US" sz="2800" dirty="0" smtClean="0"/>
              <a:t>Other issues</a:t>
            </a:r>
          </a:p>
          <a:p>
            <a:pPr lvl="1"/>
            <a:r>
              <a:rPr lang="en-US" sz="2400" dirty="0" smtClean="0"/>
              <a:t>Extension of 2-year negotiation period</a:t>
            </a:r>
          </a:p>
          <a:p>
            <a:pPr lvl="1"/>
            <a:r>
              <a:rPr lang="en-US" sz="2400" dirty="0" smtClean="0"/>
              <a:t>Will UK leave jurisdiction of European Court of Justice?</a:t>
            </a:r>
          </a:p>
          <a:p>
            <a:pPr lvl="1"/>
            <a:r>
              <a:rPr lang="en-US" sz="2400" dirty="0" smtClean="0"/>
              <a:t>Will EU &amp; UK citizens in UK &amp; EU be allowed to remain?</a:t>
            </a:r>
          </a:p>
          <a:p>
            <a:pPr lvl="1"/>
            <a:r>
              <a:rPr lang="en-US" sz="2400" dirty="0" smtClean="0"/>
              <a:t>Will the border between Ireland and Northern Ireland be closed?</a:t>
            </a:r>
          </a:p>
          <a:p>
            <a:pPr lvl="1"/>
            <a:r>
              <a:rPr lang="en-US" sz="2400" dirty="0" smtClean="0"/>
              <a:t>Will British financial institutions retain their “passport” for operating in EU</a:t>
            </a:r>
          </a:p>
          <a:p>
            <a:pPr lvl="1"/>
            <a:r>
              <a:rPr lang="en-US" sz="2400" dirty="0" smtClean="0"/>
              <a:t>Gibraltar </a:t>
            </a:r>
          </a:p>
          <a:p>
            <a:pPr lvl="2"/>
            <a:endParaRPr lang="en-US" sz="2000" dirty="0" smtClean="0"/>
          </a:p>
          <a:p>
            <a:pPr lvl="1"/>
            <a:endParaRPr lang="en-US" sz="2400" dirty="0" smtClean="0"/>
          </a:p>
          <a:p>
            <a:pPr lvl="1"/>
            <a:endParaRPr lang="en-US" sz="2400" dirty="0" smtClean="0"/>
          </a:p>
          <a:p>
            <a:pPr lvl="2"/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787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2830" y="601272"/>
            <a:ext cx="7239000" cy="1127125"/>
          </a:xfrm>
        </p:spPr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7859" y="1648009"/>
            <a:ext cx="7239000" cy="2948499"/>
          </a:xfrm>
        </p:spPr>
        <p:txBody>
          <a:bodyPr/>
          <a:lstStyle/>
          <a:p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European Union</a:t>
            </a:r>
          </a:p>
          <a:p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The referendum and its aftermath</a:t>
            </a:r>
          </a:p>
          <a:p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Issues to be negotiated</a:t>
            </a:r>
          </a:p>
          <a:p>
            <a:r>
              <a:rPr lang="en-US" dirty="0" smtClean="0"/>
              <a:t>Options</a:t>
            </a:r>
          </a:p>
          <a:p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Other problems to be addressed</a:t>
            </a:r>
            <a:endParaRPr lang="en-US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FFC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388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2830" y="601272"/>
            <a:ext cx="7239000" cy="1127125"/>
          </a:xfrm>
        </p:spPr>
        <p:txBody>
          <a:bodyPr/>
          <a:lstStyle/>
          <a:p>
            <a:r>
              <a:rPr lang="en-US" dirty="0" smtClean="0"/>
              <a:t>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7859" y="1648010"/>
            <a:ext cx="7239000" cy="5410712"/>
          </a:xfrm>
        </p:spPr>
        <p:txBody>
          <a:bodyPr/>
          <a:lstStyle/>
          <a:p>
            <a:r>
              <a:rPr lang="en-US" dirty="0" smtClean="0"/>
              <a:t>There are three main options for Brexit: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Remain in Single Market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Negotiate Free Trade Agreement (FTA) with EU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Do nothing, and thus revert to only WTO rules</a:t>
            </a:r>
          </a:p>
          <a:p>
            <a:pPr lvl="2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99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2830" y="601272"/>
            <a:ext cx="7239000" cy="1127125"/>
          </a:xfrm>
        </p:spPr>
        <p:txBody>
          <a:bodyPr/>
          <a:lstStyle/>
          <a:p>
            <a:r>
              <a:rPr lang="en-US" dirty="0" smtClean="0"/>
              <a:t>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7859" y="1648010"/>
            <a:ext cx="7239000" cy="5299912"/>
          </a:xfrm>
        </p:spPr>
        <p:txBody>
          <a:bodyPr/>
          <a:lstStyle/>
          <a:p>
            <a:r>
              <a:rPr lang="en-US" dirty="0" smtClean="0"/>
              <a:t>1.  Single Market</a:t>
            </a:r>
          </a:p>
          <a:p>
            <a:pPr lvl="1"/>
            <a:r>
              <a:rPr lang="en-US" dirty="0" smtClean="0"/>
              <a:t>Become member </a:t>
            </a:r>
            <a:r>
              <a:rPr lang="en-US" dirty="0"/>
              <a:t>of the European Economic </a:t>
            </a:r>
            <a:r>
              <a:rPr lang="en-US" dirty="0" smtClean="0"/>
              <a:t>Area, same as</a:t>
            </a:r>
            <a:endParaRPr lang="en-US" dirty="0"/>
          </a:p>
          <a:p>
            <a:pPr lvl="2"/>
            <a:r>
              <a:rPr lang="en-US" dirty="0" smtClean="0"/>
              <a:t>Norway</a:t>
            </a:r>
          </a:p>
          <a:p>
            <a:pPr lvl="2"/>
            <a:r>
              <a:rPr lang="en-US" dirty="0" smtClean="0"/>
              <a:t>Iceland</a:t>
            </a:r>
          </a:p>
          <a:p>
            <a:pPr lvl="2"/>
            <a:r>
              <a:rPr lang="en-US" dirty="0" smtClean="0"/>
              <a:t>Liechtenstein</a:t>
            </a:r>
          </a:p>
          <a:p>
            <a:pPr lvl="1"/>
            <a:endParaRPr lang="en-US" dirty="0"/>
          </a:p>
          <a:p>
            <a:pPr lvl="2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093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2830" y="601272"/>
            <a:ext cx="7239000" cy="1127125"/>
          </a:xfrm>
        </p:spPr>
        <p:txBody>
          <a:bodyPr/>
          <a:lstStyle/>
          <a:p>
            <a:r>
              <a:rPr lang="en-US" dirty="0" smtClean="0"/>
              <a:t>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7859" y="1648010"/>
            <a:ext cx="7239000" cy="7528215"/>
          </a:xfrm>
        </p:spPr>
        <p:txBody>
          <a:bodyPr/>
          <a:lstStyle/>
          <a:p>
            <a:r>
              <a:rPr lang="en-US" dirty="0"/>
              <a:t>1. </a:t>
            </a:r>
            <a:r>
              <a:rPr lang="en-US" dirty="0" smtClean="0"/>
              <a:t>Single Market</a:t>
            </a:r>
          </a:p>
          <a:p>
            <a:pPr lvl="1"/>
            <a:r>
              <a:rPr lang="en-US" dirty="0" smtClean="0"/>
              <a:t>Requires:</a:t>
            </a:r>
          </a:p>
          <a:p>
            <a:pPr lvl="2"/>
            <a:r>
              <a:rPr lang="en-US" dirty="0"/>
              <a:t>Free movement of goods, services, people, and capital</a:t>
            </a:r>
          </a:p>
          <a:p>
            <a:pPr lvl="2"/>
            <a:r>
              <a:rPr lang="en-US" dirty="0"/>
              <a:t>Must implement all EU rules for</a:t>
            </a:r>
          </a:p>
          <a:p>
            <a:pPr lvl="3"/>
            <a:r>
              <a:rPr lang="en-US" dirty="0"/>
              <a:t>Employment</a:t>
            </a:r>
          </a:p>
          <a:p>
            <a:pPr lvl="3"/>
            <a:r>
              <a:rPr lang="en-US" dirty="0"/>
              <a:t>Consumer protection</a:t>
            </a:r>
          </a:p>
          <a:p>
            <a:pPr lvl="3"/>
            <a:r>
              <a:rPr lang="en-US" dirty="0"/>
              <a:t>Environmental policy</a:t>
            </a:r>
          </a:p>
          <a:p>
            <a:pPr lvl="3"/>
            <a:r>
              <a:rPr lang="en-US" dirty="0"/>
              <a:t>Competition policy</a:t>
            </a:r>
          </a:p>
          <a:p>
            <a:pPr lvl="2"/>
            <a:r>
              <a:rPr lang="en-US" dirty="0"/>
              <a:t>Pay a fee to the EU as contribution to the programs they participate in.  </a:t>
            </a:r>
          </a:p>
          <a:p>
            <a:pPr lvl="2"/>
            <a:endParaRPr lang="en-US" dirty="0" smtClean="0"/>
          </a:p>
          <a:p>
            <a:pPr lvl="1"/>
            <a:endParaRPr lang="en-US" dirty="0"/>
          </a:p>
          <a:p>
            <a:pPr lvl="2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75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2830" y="601272"/>
            <a:ext cx="7239000" cy="1127125"/>
          </a:xfrm>
        </p:spPr>
        <p:txBody>
          <a:bodyPr/>
          <a:lstStyle/>
          <a:p>
            <a:r>
              <a:rPr lang="en-US" dirty="0" smtClean="0"/>
              <a:t>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7859" y="1648010"/>
            <a:ext cx="7239000" cy="7688259"/>
          </a:xfrm>
        </p:spPr>
        <p:txBody>
          <a:bodyPr/>
          <a:lstStyle/>
          <a:p>
            <a:r>
              <a:rPr lang="en-US" dirty="0"/>
              <a:t>1. </a:t>
            </a:r>
            <a:r>
              <a:rPr lang="en-US" dirty="0" smtClean="0"/>
              <a:t>Single Market</a:t>
            </a:r>
          </a:p>
          <a:p>
            <a:pPr lvl="1"/>
            <a:r>
              <a:rPr lang="en-US" dirty="0" smtClean="0"/>
              <a:t>Does </a:t>
            </a:r>
            <a:r>
              <a:rPr lang="en-US" u="sng" dirty="0" smtClean="0"/>
              <a:t>not</a:t>
            </a:r>
            <a:r>
              <a:rPr lang="en-US" dirty="0" smtClean="0"/>
              <a:t> require:</a:t>
            </a:r>
          </a:p>
          <a:p>
            <a:pPr lvl="2"/>
            <a:r>
              <a:rPr lang="en-US" dirty="0"/>
              <a:t>Monetary union</a:t>
            </a:r>
          </a:p>
          <a:p>
            <a:pPr lvl="2"/>
            <a:r>
              <a:rPr lang="en-US" dirty="0"/>
              <a:t>EU foreign &amp; security policy</a:t>
            </a:r>
          </a:p>
          <a:p>
            <a:pPr lvl="2"/>
            <a:r>
              <a:rPr lang="en-US" dirty="0"/>
              <a:t>Justice</a:t>
            </a:r>
          </a:p>
          <a:p>
            <a:pPr lvl="2"/>
            <a:r>
              <a:rPr lang="en-US" dirty="0"/>
              <a:t>Home affairs policy</a:t>
            </a:r>
          </a:p>
          <a:p>
            <a:pPr lvl="2"/>
            <a:r>
              <a:rPr lang="en-US" dirty="0"/>
              <a:t>CAP</a:t>
            </a:r>
          </a:p>
          <a:p>
            <a:pPr lvl="2"/>
            <a:r>
              <a:rPr lang="en-US" dirty="0"/>
              <a:t>EU external tariff (not part of Customs Union)</a:t>
            </a:r>
          </a:p>
          <a:p>
            <a:pPr lvl="3"/>
            <a:r>
              <a:rPr lang="en-US" dirty="0"/>
              <a:t>But therefore free trade is subject to Rules of Origin</a:t>
            </a:r>
          </a:p>
          <a:p>
            <a:pPr lvl="2"/>
            <a:endParaRPr lang="en-US" dirty="0" smtClean="0"/>
          </a:p>
          <a:p>
            <a:pPr lvl="1"/>
            <a:endParaRPr lang="en-US" dirty="0"/>
          </a:p>
          <a:p>
            <a:pPr lvl="2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970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2830" y="601272"/>
            <a:ext cx="7239000" cy="1127125"/>
          </a:xfrm>
        </p:spPr>
        <p:txBody>
          <a:bodyPr/>
          <a:lstStyle/>
          <a:p>
            <a:r>
              <a:rPr lang="en-US" dirty="0" smtClean="0"/>
              <a:t>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7859" y="1648010"/>
            <a:ext cx="7239000" cy="7712881"/>
          </a:xfrm>
        </p:spPr>
        <p:txBody>
          <a:bodyPr/>
          <a:lstStyle/>
          <a:p>
            <a:r>
              <a:rPr lang="en-US" dirty="0" smtClean="0"/>
              <a:t>2. FTA</a:t>
            </a:r>
          </a:p>
          <a:p>
            <a:pPr lvl="1"/>
            <a:r>
              <a:rPr lang="en-US" dirty="0" smtClean="0"/>
              <a:t>Same as Switzerland and many other non-EU countries</a:t>
            </a:r>
          </a:p>
          <a:p>
            <a:pPr lvl="1"/>
            <a:r>
              <a:rPr lang="en-US" dirty="0"/>
              <a:t>Covers goods and may cover services and NTBs</a:t>
            </a:r>
            <a:r>
              <a:rPr lang="en-US" dirty="0"/>
              <a:t> </a:t>
            </a:r>
            <a:endParaRPr lang="en-US" dirty="0" smtClean="0"/>
          </a:p>
          <a:p>
            <a:pPr lvl="1"/>
            <a:r>
              <a:rPr lang="en-US" dirty="0" smtClean="0"/>
              <a:t>Does not normally include free movement of people</a:t>
            </a:r>
          </a:p>
          <a:p>
            <a:pPr lvl="1"/>
            <a:r>
              <a:rPr lang="en-US" dirty="0" smtClean="0"/>
              <a:t>Negotiating FTA</a:t>
            </a:r>
          </a:p>
          <a:p>
            <a:pPr lvl="2"/>
            <a:r>
              <a:rPr lang="en-US" dirty="0" smtClean="0"/>
              <a:t>Usually takes years</a:t>
            </a:r>
          </a:p>
          <a:p>
            <a:pPr lvl="2"/>
            <a:r>
              <a:rPr lang="en-US" dirty="0" smtClean="0"/>
              <a:t>Must include rules of origin</a:t>
            </a:r>
            <a:endParaRPr lang="en-US" dirty="0"/>
          </a:p>
          <a:p>
            <a:pPr lvl="2"/>
            <a:endParaRPr lang="en-US" dirty="0" smtClean="0"/>
          </a:p>
          <a:p>
            <a:pPr lvl="1"/>
            <a:endParaRPr lang="en-US" dirty="0"/>
          </a:p>
          <a:p>
            <a:pPr lvl="2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32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2830" y="601272"/>
            <a:ext cx="7239000" cy="1127125"/>
          </a:xfrm>
        </p:spPr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7859" y="1648009"/>
            <a:ext cx="7239000" cy="2948499"/>
          </a:xfrm>
        </p:spPr>
        <p:txBody>
          <a:bodyPr/>
          <a:lstStyle/>
          <a:p>
            <a:r>
              <a:rPr lang="en-US" dirty="0" smtClean="0"/>
              <a:t>European Union</a:t>
            </a:r>
          </a:p>
          <a:p>
            <a:r>
              <a:rPr lang="en-US" dirty="0" smtClean="0"/>
              <a:t>The referendum and its aftermath</a:t>
            </a:r>
          </a:p>
          <a:p>
            <a:r>
              <a:rPr lang="en-US" dirty="0" smtClean="0"/>
              <a:t>Issues to be negotiated</a:t>
            </a:r>
          </a:p>
          <a:p>
            <a:r>
              <a:rPr lang="en-US" dirty="0" smtClean="0"/>
              <a:t>Options</a:t>
            </a:r>
          </a:p>
          <a:p>
            <a:r>
              <a:rPr lang="en-US" dirty="0" smtClean="0"/>
              <a:t>Other problems to be addressed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FFC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896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2830" y="601272"/>
            <a:ext cx="7239000" cy="1127125"/>
          </a:xfrm>
        </p:spPr>
        <p:txBody>
          <a:bodyPr/>
          <a:lstStyle/>
          <a:p>
            <a:r>
              <a:rPr lang="en-US" dirty="0" smtClean="0"/>
              <a:t>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7859" y="1648010"/>
            <a:ext cx="7239000" cy="4930581"/>
          </a:xfrm>
        </p:spPr>
        <p:txBody>
          <a:bodyPr/>
          <a:lstStyle/>
          <a:p>
            <a:r>
              <a:rPr lang="en-US" dirty="0" smtClean="0"/>
              <a:t>3. WTO only</a:t>
            </a:r>
          </a:p>
          <a:p>
            <a:pPr lvl="1"/>
            <a:r>
              <a:rPr lang="en-US" dirty="0" smtClean="0"/>
              <a:t>Same as US and others today</a:t>
            </a:r>
          </a:p>
          <a:p>
            <a:pPr lvl="1"/>
            <a:r>
              <a:rPr lang="en-US" dirty="0" smtClean="0"/>
              <a:t>All trade subject to “MFN tariffs” and often NTBs</a:t>
            </a:r>
            <a:endParaRPr lang="en-US" dirty="0"/>
          </a:p>
          <a:p>
            <a:pPr lvl="2"/>
            <a:endParaRPr lang="en-US" dirty="0" smtClean="0"/>
          </a:p>
          <a:p>
            <a:pPr lvl="1"/>
            <a:endParaRPr lang="en-US" dirty="0"/>
          </a:p>
          <a:p>
            <a:pPr lvl="2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81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31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54098"/>
            <a:ext cx="9144000" cy="609970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49901" y="6534834"/>
            <a:ext cx="9158991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From:  </a:t>
            </a:r>
            <a:r>
              <a:rPr lang="en-US" dirty="0" err="1" smtClean="0"/>
              <a:t>Dhingra</a:t>
            </a:r>
            <a:r>
              <a:rPr lang="en-US" dirty="0" smtClean="0"/>
              <a:t> et al, “</a:t>
            </a:r>
            <a:r>
              <a:rPr lang="en-US" dirty="0"/>
              <a:t>The consequences of Brexit for UK trade and living </a:t>
            </a:r>
            <a:r>
              <a:rPr lang="en-US" dirty="0" smtClean="0"/>
              <a:t>standards”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735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2830" y="601272"/>
            <a:ext cx="7239000" cy="1127125"/>
          </a:xfrm>
        </p:spPr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7859" y="1648009"/>
            <a:ext cx="7239000" cy="2948499"/>
          </a:xfrm>
        </p:spPr>
        <p:txBody>
          <a:bodyPr/>
          <a:lstStyle/>
          <a:p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European Union</a:t>
            </a:r>
          </a:p>
          <a:p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The referendum and its aftermath</a:t>
            </a:r>
          </a:p>
          <a:p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Issues to be negotiated</a:t>
            </a:r>
          </a:p>
          <a:p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Options</a:t>
            </a:r>
          </a:p>
          <a:p>
            <a:r>
              <a:rPr lang="en-US" dirty="0" smtClean="0"/>
              <a:t>Other problems to be addressed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FFC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056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2830" y="601272"/>
            <a:ext cx="7239000" cy="1127125"/>
          </a:xfrm>
        </p:spPr>
        <p:txBody>
          <a:bodyPr/>
          <a:lstStyle/>
          <a:p>
            <a:r>
              <a:rPr lang="en-US" dirty="0" smtClean="0"/>
              <a:t>Other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7859" y="1648010"/>
            <a:ext cx="7239000" cy="5349157"/>
          </a:xfrm>
        </p:spPr>
        <p:txBody>
          <a:bodyPr/>
          <a:lstStyle/>
          <a:p>
            <a:r>
              <a:rPr lang="en-US" dirty="0" smtClean="0"/>
              <a:t>Other FTAs</a:t>
            </a:r>
          </a:p>
          <a:p>
            <a:pPr lvl="1"/>
            <a:r>
              <a:rPr lang="en-US" dirty="0" smtClean="0"/>
              <a:t>Will </a:t>
            </a:r>
            <a:r>
              <a:rPr lang="en-US" dirty="0"/>
              <a:t>UK achieve free trade with the EU’s FTA partners (it has around 40 FTAs, some with multiple countries)?</a:t>
            </a:r>
          </a:p>
          <a:p>
            <a:pPr lvl="1"/>
            <a:r>
              <a:rPr lang="en-US" dirty="0"/>
              <a:t>Will UK be able to negotiate an FTA with the US?</a:t>
            </a:r>
          </a:p>
          <a:p>
            <a:pPr lvl="1"/>
            <a:endParaRPr lang="en-US" dirty="0"/>
          </a:p>
          <a:p>
            <a:pPr lvl="2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15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2830" y="601272"/>
            <a:ext cx="7239000" cy="1127125"/>
          </a:xfrm>
        </p:spPr>
        <p:txBody>
          <a:bodyPr/>
          <a:lstStyle/>
          <a:p>
            <a:r>
              <a:rPr lang="en-US" dirty="0" smtClean="0"/>
              <a:t>Other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7859" y="1648010"/>
            <a:ext cx="7239000" cy="5053691"/>
          </a:xfrm>
        </p:spPr>
        <p:txBody>
          <a:bodyPr/>
          <a:lstStyle/>
          <a:p>
            <a:r>
              <a:rPr lang="en-US" dirty="0" smtClean="0"/>
              <a:t>Will UK hold together?</a:t>
            </a:r>
          </a:p>
          <a:p>
            <a:pPr lvl="1"/>
            <a:r>
              <a:rPr lang="en-US" dirty="0" smtClean="0"/>
              <a:t>Will </a:t>
            </a:r>
            <a:r>
              <a:rPr lang="en-US" dirty="0"/>
              <a:t>Brexit prompt Scotland to leave the UK?</a:t>
            </a:r>
          </a:p>
          <a:p>
            <a:pPr lvl="1"/>
            <a:r>
              <a:rPr lang="en-US" dirty="0"/>
              <a:t>Will Brexit prompt Northern Ireland to leave UK and join Ireland?</a:t>
            </a:r>
            <a:r>
              <a:rPr lang="en-US" dirty="0"/>
              <a:t> </a:t>
            </a:r>
            <a:endParaRPr lang="en-US" dirty="0" smtClean="0"/>
          </a:p>
          <a:p>
            <a:pPr lvl="1"/>
            <a:endParaRPr lang="en-US" dirty="0"/>
          </a:p>
          <a:p>
            <a:pPr lvl="2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090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2830" y="601272"/>
            <a:ext cx="7239000" cy="1127125"/>
          </a:xfrm>
        </p:spPr>
        <p:txBody>
          <a:bodyPr/>
          <a:lstStyle/>
          <a:p>
            <a:r>
              <a:rPr lang="en-US" dirty="0" smtClean="0"/>
              <a:t>Conclusion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7859" y="1648010"/>
            <a:ext cx="7239000" cy="6272486"/>
          </a:xfrm>
        </p:spPr>
        <p:txBody>
          <a:bodyPr/>
          <a:lstStyle/>
          <a:p>
            <a:r>
              <a:rPr lang="en-US" dirty="0" smtClean="0"/>
              <a:t>Brexit is not good for almost anybody</a:t>
            </a:r>
          </a:p>
          <a:p>
            <a:pPr lvl="1"/>
            <a:r>
              <a:rPr lang="en-US" dirty="0" smtClean="0"/>
              <a:t>Best economic hope is that UK will join the EEA and remain in the Single Market</a:t>
            </a:r>
          </a:p>
          <a:p>
            <a:pPr lvl="1"/>
            <a:r>
              <a:rPr lang="en-US" dirty="0" smtClean="0"/>
              <a:t>But then those who voted Leave will be very unhappy, even though they will be economically better off</a:t>
            </a:r>
          </a:p>
          <a:p>
            <a:pPr lvl="1"/>
            <a:endParaRPr lang="en-US" dirty="0"/>
          </a:p>
          <a:p>
            <a:pPr lvl="2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93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2830" y="601272"/>
            <a:ext cx="7239000" cy="1127125"/>
          </a:xfrm>
        </p:spPr>
        <p:txBody>
          <a:bodyPr/>
          <a:lstStyle/>
          <a:p>
            <a:r>
              <a:rPr lang="en-US" dirty="0" smtClean="0"/>
              <a:t>European Union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7859" y="1648009"/>
            <a:ext cx="7239000" cy="4795159"/>
          </a:xfrm>
        </p:spPr>
        <p:txBody>
          <a:bodyPr/>
          <a:lstStyle/>
          <a:p>
            <a:r>
              <a:rPr lang="en-US" dirty="0" smtClean="0"/>
              <a:t>What it is</a:t>
            </a:r>
          </a:p>
          <a:p>
            <a:pPr lvl="1"/>
            <a:r>
              <a:rPr lang="en-US" dirty="0" smtClean="0"/>
              <a:t>A group of 28 countries</a:t>
            </a:r>
          </a:p>
          <a:p>
            <a:pPr lvl="2"/>
            <a:r>
              <a:rPr lang="en-US" dirty="0" smtClean="0"/>
              <a:t>With zero tariffs on trade among them</a:t>
            </a:r>
          </a:p>
          <a:p>
            <a:pPr lvl="2"/>
            <a:r>
              <a:rPr lang="en-US" dirty="0" smtClean="0"/>
              <a:t>Common tariffs and other trade policies for outside countries</a:t>
            </a:r>
          </a:p>
          <a:p>
            <a:pPr lvl="2"/>
            <a:r>
              <a:rPr lang="en-US" dirty="0" smtClean="0"/>
              <a:t>Zero barriers to movement of</a:t>
            </a:r>
          </a:p>
          <a:p>
            <a:pPr lvl="3"/>
            <a:r>
              <a:rPr lang="en-US" dirty="0" smtClean="0"/>
              <a:t>Goods</a:t>
            </a:r>
          </a:p>
          <a:p>
            <a:pPr lvl="3"/>
            <a:r>
              <a:rPr lang="en-US" dirty="0" smtClean="0"/>
              <a:t>Services</a:t>
            </a:r>
          </a:p>
          <a:p>
            <a:pPr lvl="3"/>
            <a:r>
              <a:rPr lang="en-US" dirty="0" smtClean="0"/>
              <a:t>People</a:t>
            </a:r>
          </a:p>
          <a:p>
            <a:pPr lvl="3"/>
            <a:r>
              <a:rPr lang="en-US" dirty="0" smtClean="0"/>
              <a:t>Money (capital)</a:t>
            </a:r>
          </a:p>
          <a:p>
            <a:pPr lvl="1"/>
            <a:r>
              <a:rPr lang="en-US" dirty="0" smtClean="0"/>
              <a:t>Headquarters:  Brussels, Belgium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 rot="20424574">
            <a:off x="5106611" y="4393642"/>
            <a:ext cx="38374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212"/>
                </a:solidFill>
              </a:rPr>
              <a:t>“The Four Freedoms”</a:t>
            </a:r>
          </a:p>
        </p:txBody>
      </p:sp>
      <p:sp>
        <p:nvSpPr>
          <p:cNvPr id="7" name="Right Brace 6"/>
          <p:cNvSpPr/>
          <p:nvPr/>
        </p:nvSpPr>
        <p:spPr>
          <a:xfrm>
            <a:off x="4946754" y="4437089"/>
            <a:ext cx="284813" cy="1363636"/>
          </a:xfrm>
          <a:prstGeom prst="rightBrace">
            <a:avLst>
              <a:gd name="adj1" fmla="val 55989"/>
              <a:gd name="adj2" fmla="val 50000"/>
            </a:avLst>
          </a:prstGeom>
          <a:ln>
            <a:solidFill>
              <a:srgbClr val="00721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867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Econ 340, Deardorff, Lecture 17: Euro</a:t>
            </a:r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3750" y="0"/>
            <a:ext cx="5920250" cy="685800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fld id="{BB30699D-D69B-704B-BA58-0B069A9F7FA8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3190672" cy="1476341"/>
          </a:xfrm>
        </p:spPr>
        <p:txBody>
          <a:bodyPr/>
          <a:lstStyle/>
          <a:p>
            <a:r>
              <a:rPr lang="en-US" sz="2800" dirty="0" smtClean="0"/>
              <a:t>EU Members</a:t>
            </a:r>
            <a:endParaRPr lang="en-US" sz="2800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/>
          </p:nvPr>
        </p:nvGraphicFramePr>
        <p:xfrm>
          <a:off x="99871" y="945907"/>
          <a:ext cx="1363169" cy="68249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63169"/>
              </a:tblGrid>
              <a:tr h="23581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Austria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700" marR="12700" marT="12700" marB="0" anchor="b"/>
                </a:tc>
              </a:tr>
              <a:tr h="91194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smtClean="0"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Belgium</a:t>
                      </a:r>
                    </a:p>
                    <a:p>
                      <a:pPr algn="l" fontAlgn="b"/>
                      <a:r>
                        <a:rPr lang="en-US" sz="1800" u="none" strike="noStrike" dirty="0" smtClean="0"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Bulgaria</a:t>
                      </a:r>
                    </a:p>
                    <a:p>
                      <a:pPr algn="l" fontAlgn="b"/>
                      <a:r>
                        <a:rPr lang="en-US" sz="1800" u="none" strike="noStrike" dirty="0" smtClean="0"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Croatia</a:t>
                      </a:r>
                    </a:p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Czech Repub.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700" marR="12700" marT="12700" marB="0" anchor="b"/>
                </a:tc>
              </a:tr>
              <a:tr h="46118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smtClean="0"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Cyprus</a:t>
                      </a:r>
                    </a:p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Denmark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700" marR="12700" marT="12700" marB="0" anchor="b"/>
                </a:tc>
              </a:tr>
              <a:tr h="23581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Estonia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700" marR="12700" marT="12700" marB="0" anchor="b"/>
                </a:tc>
              </a:tr>
              <a:tr h="23581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Finland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700" marR="12700" marT="12700" marB="0" anchor="b"/>
                </a:tc>
              </a:tr>
              <a:tr h="23581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France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700" marR="12700" marT="12700" marB="0" anchor="b"/>
                </a:tc>
              </a:tr>
              <a:tr h="23581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Germany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700" marR="12700" marT="12700" marB="0" anchor="b"/>
                </a:tc>
              </a:tr>
              <a:tr h="46118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smtClean="0"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Greece</a:t>
                      </a:r>
                    </a:p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Hungary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700" marR="12700" marT="12700" marB="0" anchor="b"/>
                </a:tc>
              </a:tr>
              <a:tr h="23581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Ireland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700" marR="12700" marT="12700" marB="0" anchor="b"/>
                </a:tc>
              </a:tr>
              <a:tr h="235811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700" marR="12700" marT="12700" marB="0" anchor="b"/>
                </a:tc>
              </a:tr>
              <a:tr h="235811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700" marR="12700" marT="12700" marB="0" anchor="b"/>
                </a:tc>
              </a:tr>
              <a:tr h="235811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700" marR="12700" marT="12700" marB="0" anchor="b"/>
                </a:tc>
              </a:tr>
              <a:tr h="235811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700" marR="12700" marT="12700" marB="0" anchor="b"/>
                </a:tc>
              </a:tr>
              <a:tr h="235811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700" marR="12700" marT="12700" marB="0" anchor="b"/>
                </a:tc>
              </a:tr>
              <a:tr h="235811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700" marR="12700" marT="12700" marB="0" anchor="b"/>
                </a:tc>
              </a:tr>
              <a:tr h="235811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700" marR="12700" marT="12700" marB="0" anchor="b"/>
                </a:tc>
              </a:tr>
              <a:tr h="235811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700" marR="12700" marT="12700" marB="0" anchor="b"/>
                </a:tc>
              </a:tr>
              <a:tr h="235811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700" marR="12700" marT="12700" marB="0" anchor="b"/>
                </a:tc>
              </a:tr>
              <a:tr h="235811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/>
          </p:nvPr>
        </p:nvGraphicFramePr>
        <p:xfrm>
          <a:off x="1755951" y="935747"/>
          <a:ext cx="1363169" cy="65506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63169"/>
              </a:tblGrid>
              <a:tr h="23581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Italy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700" marR="12700" marT="12700" marB="0" anchor="b"/>
                </a:tc>
              </a:tr>
              <a:tr h="28091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Latvia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700" marR="12700" marT="12700" marB="0" anchor="b"/>
                </a:tc>
              </a:tr>
              <a:tr h="22757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Lithuania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700" marR="12700" marT="12700" marB="0" anchor="b"/>
                </a:tc>
              </a:tr>
              <a:tr h="23581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Luxembourg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700" marR="12700" marT="12700" marB="0" anchor="b"/>
                </a:tc>
              </a:tr>
              <a:tr h="23581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Malta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700" marR="12700" marT="12700" marB="0" anchor="b"/>
                </a:tc>
              </a:tr>
              <a:tr h="23581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smtClean="0"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Netherlands</a:t>
                      </a:r>
                    </a:p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Poland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700" marR="12700" marT="12700" marB="0" anchor="b"/>
                </a:tc>
              </a:tr>
              <a:tr h="23581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smtClean="0"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Portugal</a:t>
                      </a:r>
                    </a:p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Romania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700" marR="12700" marT="12700" marB="0" anchor="b"/>
                </a:tc>
              </a:tr>
              <a:tr h="21487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Slovakia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700" marR="12700" marT="12700" marB="0" anchor="b"/>
                </a:tc>
              </a:tr>
              <a:tr h="23581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Slovenia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700" marR="12700" marT="12700" marB="0" anchor="b"/>
                </a:tc>
              </a:tr>
              <a:tr h="23581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smtClean="0"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Spain</a:t>
                      </a:r>
                    </a:p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Sweden</a:t>
                      </a:r>
                    </a:p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U.K.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700" marR="12700" marT="12700" marB="0" anchor="b"/>
                </a:tc>
              </a:tr>
              <a:tr h="235811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700" marR="12700" marT="12700" marB="0" anchor="b"/>
                </a:tc>
              </a:tr>
              <a:tr h="235811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700" marR="12700" marT="12700" marB="0" anchor="b"/>
                </a:tc>
              </a:tr>
              <a:tr h="235811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700" marR="12700" marT="12700" marB="0" anchor="b"/>
                </a:tc>
              </a:tr>
              <a:tr h="235811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700" marR="12700" marT="12700" marB="0" anchor="b"/>
                </a:tc>
              </a:tr>
              <a:tr h="235811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700" marR="12700" marT="12700" marB="0" anchor="b"/>
                </a:tc>
              </a:tr>
              <a:tr h="235811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700" marR="12700" marT="12700" marB="0" anchor="b"/>
                </a:tc>
              </a:tr>
              <a:tr h="235811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700" marR="12700" marT="12700" marB="0" anchor="b"/>
                </a:tc>
              </a:tr>
              <a:tr h="235811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700" marR="12700" marT="12700" marB="0" anchor="b"/>
                </a:tc>
              </a:tr>
              <a:tr h="235811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587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2830" y="601272"/>
            <a:ext cx="7239000" cy="1127125"/>
          </a:xfrm>
        </p:spPr>
        <p:txBody>
          <a:bodyPr/>
          <a:lstStyle/>
          <a:p>
            <a:r>
              <a:rPr lang="en-US" dirty="0" smtClean="0"/>
              <a:t>European Union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7859" y="1648009"/>
            <a:ext cx="7239000" cy="5152180"/>
          </a:xfrm>
        </p:spPr>
        <p:txBody>
          <a:bodyPr/>
          <a:lstStyle/>
          <a:p>
            <a:r>
              <a:rPr lang="en-US" dirty="0" smtClean="0"/>
              <a:t>History</a:t>
            </a:r>
          </a:p>
          <a:p>
            <a:pPr lvl="1"/>
            <a:r>
              <a:rPr lang="en-US" dirty="0" smtClean="0"/>
              <a:t>Started with Treaty of Rome 1957, forming customs union of 6 countries</a:t>
            </a:r>
          </a:p>
          <a:p>
            <a:pPr lvl="1"/>
            <a:r>
              <a:rPr lang="en-US" dirty="0" smtClean="0"/>
              <a:t>The European Economic Community</a:t>
            </a:r>
          </a:p>
          <a:p>
            <a:pPr lvl="2"/>
            <a:r>
              <a:rPr lang="en-US" dirty="0" smtClean="0"/>
              <a:t>Belgium</a:t>
            </a:r>
          </a:p>
          <a:p>
            <a:pPr lvl="2"/>
            <a:r>
              <a:rPr lang="en-US" dirty="0" smtClean="0"/>
              <a:t>France</a:t>
            </a:r>
          </a:p>
          <a:p>
            <a:pPr lvl="2"/>
            <a:r>
              <a:rPr lang="en-US" dirty="0" smtClean="0"/>
              <a:t>Germany</a:t>
            </a:r>
          </a:p>
          <a:p>
            <a:pPr lvl="2"/>
            <a:r>
              <a:rPr lang="en-US" dirty="0" smtClean="0"/>
              <a:t>Italy</a:t>
            </a:r>
          </a:p>
          <a:p>
            <a:pPr lvl="2"/>
            <a:r>
              <a:rPr lang="en-US" dirty="0" smtClean="0"/>
              <a:t>Luxembourg</a:t>
            </a:r>
          </a:p>
          <a:p>
            <a:pPr lvl="2"/>
            <a:r>
              <a:rPr lang="en-US" dirty="0" smtClean="0"/>
              <a:t>Netherlands</a:t>
            </a:r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858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2830" y="601272"/>
            <a:ext cx="7239000" cy="1127125"/>
          </a:xfrm>
        </p:spPr>
        <p:txBody>
          <a:bodyPr/>
          <a:lstStyle/>
          <a:p>
            <a:r>
              <a:rPr lang="en-US" dirty="0" smtClean="0"/>
              <a:t>European Union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2869" y="1363196"/>
            <a:ext cx="3543925" cy="4881336"/>
          </a:xfrm>
        </p:spPr>
        <p:txBody>
          <a:bodyPr/>
          <a:lstStyle/>
          <a:p>
            <a:r>
              <a:rPr lang="en-US" sz="2800" dirty="0" smtClean="0"/>
              <a:t>Others added:</a:t>
            </a:r>
          </a:p>
          <a:p>
            <a:pPr lvl="1"/>
            <a:r>
              <a:rPr lang="en-US" sz="2400" dirty="0" smtClean="0"/>
              <a:t>1973</a:t>
            </a:r>
          </a:p>
          <a:p>
            <a:pPr lvl="2"/>
            <a:r>
              <a:rPr lang="en-US" sz="2000" dirty="0" smtClean="0"/>
              <a:t>Denmark</a:t>
            </a:r>
          </a:p>
          <a:p>
            <a:pPr lvl="2"/>
            <a:r>
              <a:rPr lang="en-US" sz="2000" dirty="0" smtClean="0"/>
              <a:t>Ireland</a:t>
            </a:r>
          </a:p>
          <a:p>
            <a:pPr lvl="2"/>
            <a:r>
              <a:rPr lang="en-US" sz="2000" dirty="0" smtClean="0"/>
              <a:t>United Kingdom</a:t>
            </a:r>
          </a:p>
          <a:p>
            <a:pPr lvl="1"/>
            <a:r>
              <a:rPr lang="en-US" sz="2400" dirty="0" smtClean="0"/>
              <a:t>1981</a:t>
            </a:r>
          </a:p>
          <a:p>
            <a:pPr lvl="2"/>
            <a:r>
              <a:rPr lang="en-US" sz="2000" dirty="0" smtClean="0"/>
              <a:t>Greece</a:t>
            </a:r>
          </a:p>
          <a:p>
            <a:pPr lvl="1"/>
            <a:r>
              <a:rPr lang="en-US" sz="2400" dirty="0" smtClean="0"/>
              <a:t>1986</a:t>
            </a:r>
          </a:p>
          <a:p>
            <a:pPr lvl="2"/>
            <a:r>
              <a:rPr lang="en-US" sz="2000" dirty="0" smtClean="0"/>
              <a:t>Portugal</a:t>
            </a:r>
          </a:p>
          <a:p>
            <a:pPr lvl="2"/>
            <a:r>
              <a:rPr lang="en-US" sz="2000" dirty="0" smtClean="0"/>
              <a:t>Spain</a:t>
            </a:r>
          </a:p>
          <a:p>
            <a:pPr lvl="2"/>
            <a:endParaRPr lang="en-US" sz="2000" dirty="0" smtClean="0"/>
          </a:p>
          <a:p>
            <a:pPr lvl="2"/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613224" y="1365695"/>
            <a:ext cx="3543925" cy="4745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rgbClr val="002F52"/>
                </a:solidFill>
                <a:latin typeface="Palatino Linotype"/>
                <a:ea typeface="ＭＳ Ｐゴシック" charset="-128"/>
                <a:cs typeface="Palatino Linotype"/>
              </a:defRPr>
            </a:lvl1pPr>
            <a:lvl2pPr marL="742950" indent="-28575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rgbClr val="002F52"/>
                </a:solidFill>
                <a:latin typeface="Palatino Linotype"/>
                <a:ea typeface="ＭＳ Ｐゴシック" charset="-128"/>
                <a:cs typeface="Palatino Linotype"/>
              </a:defRPr>
            </a:lvl2pPr>
            <a:lvl3pPr marL="11430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rgbClr val="002F52"/>
                </a:solidFill>
                <a:latin typeface="Palatino Linotype"/>
                <a:ea typeface="ＭＳ Ｐゴシック" charset="-128"/>
                <a:cs typeface="Palatino Linotype"/>
              </a:defRPr>
            </a:lvl3pPr>
            <a:lvl4pPr marL="16002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rgbClr val="002F52"/>
                </a:solidFill>
                <a:latin typeface="Palatino Linotype"/>
                <a:ea typeface="ＭＳ Ｐゴシック" charset="-128"/>
                <a:cs typeface="Palatino Linotype"/>
              </a:defRPr>
            </a:lvl4pPr>
            <a:lvl5pPr marL="20574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rgbClr val="002F52"/>
                </a:solidFill>
                <a:latin typeface="Palatino Linotype"/>
                <a:ea typeface="ＭＳ Ｐゴシック" charset="-128"/>
                <a:cs typeface="Palatino Linotype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sz="2400" dirty="0" smtClean="0"/>
              <a:t>1973</a:t>
            </a:r>
          </a:p>
          <a:p>
            <a:pPr lvl="2"/>
            <a:r>
              <a:rPr lang="en-US" sz="2000" dirty="0" smtClean="0"/>
              <a:t>Denmark</a:t>
            </a:r>
          </a:p>
          <a:p>
            <a:pPr lvl="2"/>
            <a:r>
              <a:rPr lang="en-US" sz="2000" dirty="0" smtClean="0"/>
              <a:t>Ireland</a:t>
            </a:r>
          </a:p>
          <a:p>
            <a:pPr lvl="2"/>
            <a:r>
              <a:rPr lang="en-US" sz="2000" dirty="0" smtClean="0"/>
              <a:t>United Kingdom</a:t>
            </a:r>
          </a:p>
          <a:p>
            <a:pPr lvl="1"/>
            <a:r>
              <a:rPr lang="en-US" sz="2400" dirty="0" smtClean="0"/>
              <a:t>2004</a:t>
            </a:r>
          </a:p>
          <a:p>
            <a:pPr lvl="2"/>
            <a:r>
              <a:rPr lang="en-US" sz="2000" dirty="0" smtClean="0"/>
              <a:t>10 more</a:t>
            </a:r>
          </a:p>
          <a:p>
            <a:pPr lvl="1"/>
            <a:r>
              <a:rPr lang="en-US" sz="2400" dirty="0" smtClean="0"/>
              <a:t>2007</a:t>
            </a:r>
          </a:p>
          <a:p>
            <a:pPr lvl="2"/>
            <a:r>
              <a:rPr lang="en-US" sz="2000" dirty="0" smtClean="0"/>
              <a:t>Bulgaria</a:t>
            </a:r>
          </a:p>
          <a:p>
            <a:pPr lvl="2"/>
            <a:r>
              <a:rPr lang="en-US" sz="2000" dirty="0" smtClean="0"/>
              <a:t>Romania</a:t>
            </a:r>
          </a:p>
          <a:p>
            <a:pPr lvl="1"/>
            <a:r>
              <a:rPr lang="en-US" sz="2400" dirty="0" smtClean="0"/>
              <a:t>2014</a:t>
            </a:r>
          </a:p>
          <a:p>
            <a:pPr lvl="2"/>
            <a:r>
              <a:rPr lang="en-US" sz="2000" dirty="0" smtClean="0"/>
              <a:t>Croatia</a:t>
            </a:r>
          </a:p>
          <a:p>
            <a:pPr lvl="2"/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494732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056289"/>
            <a:ext cx="9144000" cy="5640199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245173" y="285962"/>
            <a:ext cx="7678109" cy="1127125"/>
          </a:xfrm>
        </p:spPr>
        <p:txBody>
          <a:bodyPr/>
          <a:lstStyle/>
          <a:p>
            <a:r>
              <a:rPr lang="en-US" dirty="0" smtClean="0"/>
              <a:t>UK:  Effects of </a:t>
            </a:r>
            <a:r>
              <a:rPr lang="en-US" smtClean="0"/>
              <a:t>EU Membership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1590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8300" y="991257"/>
            <a:ext cx="8407400" cy="56007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9901" y="6534834"/>
            <a:ext cx="9158991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From:  Bell, “</a:t>
            </a:r>
            <a:r>
              <a:rPr lang="en-US" dirty="0"/>
              <a:t>Regional aid policies after </a:t>
            </a:r>
            <a:r>
              <a:rPr lang="en-US" dirty="0" smtClean="0"/>
              <a:t>Brexit”</a:t>
            </a:r>
            <a:endParaRPr lang="en-US" dirty="0"/>
          </a:p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245173" y="285962"/>
            <a:ext cx="7678109" cy="1127125"/>
          </a:xfrm>
        </p:spPr>
        <p:txBody>
          <a:bodyPr/>
          <a:lstStyle/>
          <a:p>
            <a:r>
              <a:rPr lang="en-US" dirty="0" smtClean="0"/>
              <a:t>UK:  Effects of </a:t>
            </a:r>
            <a:r>
              <a:rPr lang="en-US" smtClean="0"/>
              <a:t>EU Membership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39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ord-school-ppt-template_11-12_ligh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ford-school-ppt-template_11-12_light.pot</Template>
  <TotalTime>67297</TotalTime>
  <Words>1144</Words>
  <Application>Microsoft Macintosh PowerPoint</Application>
  <PresentationFormat>On-screen Show (4:3)</PresentationFormat>
  <Paragraphs>331</Paragraphs>
  <Slides>35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0" baseType="lpstr">
      <vt:lpstr>Calibri</vt:lpstr>
      <vt:lpstr>ＭＳ Ｐゴシック</vt:lpstr>
      <vt:lpstr>Palatino Linotype</vt:lpstr>
      <vt:lpstr>Arial</vt:lpstr>
      <vt:lpstr>ford-school-ppt-template_11-12_light</vt:lpstr>
      <vt:lpstr>Brexit</vt:lpstr>
      <vt:lpstr>Brexit</vt:lpstr>
      <vt:lpstr>Outline</vt:lpstr>
      <vt:lpstr>European Union</vt:lpstr>
      <vt:lpstr>EU Members</vt:lpstr>
      <vt:lpstr>European Union</vt:lpstr>
      <vt:lpstr>European Union</vt:lpstr>
      <vt:lpstr>UK:  Effects of EU Membership</vt:lpstr>
      <vt:lpstr>UK:  Effects of EU Membership</vt:lpstr>
      <vt:lpstr>The Euro</vt:lpstr>
      <vt:lpstr>Outline</vt:lpstr>
      <vt:lpstr>The Referendum</vt:lpstr>
      <vt:lpstr>The Referendum</vt:lpstr>
      <vt:lpstr>PowerPoint Presentation</vt:lpstr>
      <vt:lpstr>The Referendum</vt:lpstr>
      <vt:lpstr>PowerPoint Presentation</vt:lpstr>
      <vt:lpstr>Outline</vt:lpstr>
      <vt:lpstr>The Negotiation</vt:lpstr>
      <vt:lpstr>The Negotiation</vt:lpstr>
      <vt:lpstr>The Negotiation</vt:lpstr>
      <vt:lpstr>The Negotiation</vt:lpstr>
      <vt:lpstr>The Negotiation</vt:lpstr>
      <vt:lpstr>The Negotiation</vt:lpstr>
      <vt:lpstr>Outline</vt:lpstr>
      <vt:lpstr>Options</vt:lpstr>
      <vt:lpstr>Options</vt:lpstr>
      <vt:lpstr>Options</vt:lpstr>
      <vt:lpstr>Options</vt:lpstr>
      <vt:lpstr>Options</vt:lpstr>
      <vt:lpstr>Options</vt:lpstr>
      <vt:lpstr>PowerPoint Presentation</vt:lpstr>
      <vt:lpstr>Outline</vt:lpstr>
      <vt:lpstr>Other Problems</vt:lpstr>
      <vt:lpstr>Other Problems</vt:lpstr>
      <vt:lpstr>Conclusion </vt:lpstr>
    </vt:vector>
  </TitlesOfParts>
  <Company>University of Michigan</Company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Rue the ROOs</dc:title>
  <dc:creator>Alan Deardorff</dc:creator>
  <cp:lastModifiedBy>Microsoft Office User</cp:lastModifiedBy>
  <cp:revision>207</cp:revision>
  <cp:lastPrinted>2017-04-11T01:25:35Z</cp:lastPrinted>
  <dcterms:created xsi:type="dcterms:W3CDTF">2011-07-06T15:52:55Z</dcterms:created>
  <dcterms:modified xsi:type="dcterms:W3CDTF">2017-04-11T14:50:07Z</dcterms:modified>
</cp:coreProperties>
</file>